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9" r:id="rId3"/>
    <p:sldId id="260" r:id="rId4"/>
    <p:sldId id="257" r:id="rId5"/>
    <p:sldId id="262" r:id="rId6"/>
    <p:sldId id="258" r:id="rId7"/>
    <p:sldId id="261" r:id="rId8"/>
    <p:sldId id="263" r:id="rId9"/>
    <p:sldId id="264" r:id="rId10"/>
    <p:sldId id="265" r:id="rId11"/>
    <p:sldId id="266" r:id="rId1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7814" autoAdjust="0"/>
  </p:normalViewPr>
  <p:slideViewPr>
    <p:cSldViewPr snapToGrid="0" snapToObjects="1">
      <p:cViewPr>
        <p:scale>
          <a:sx n="200" d="100"/>
          <a:sy n="200" d="100"/>
        </p:scale>
        <p:origin x="-40" y="52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interSettings" Target="printerSettings/printerSettings1.bin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44BE83-9B0A-B347-BD9B-81C63F140D3D}" type="datetimeFigureOut">
              <a:rPr lang="en-US" smtClean="0"/>
              <a:t>11/14/16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AD435F-69BC-BC4A-8BB2-FEB342D286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21486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AD435F-69BC-BC4A-8BB2-FEB342D286B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1141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69DD2-1A19-FC41-A718-256C967FEF0F}" type="datetimeFigureOut">
              <a:rPr lang="en-US" smtClean="0"/>
              <a:t>11/14/16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FF66FD-CECE-B245-85B2-D24259B052D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40668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69DD2-1A19-FC41-A718-256C967FEF0F}" type="datetimeFigureOut">
              <a:rPr lang="en-US" smtClean="0"/>
              <a:t>11/14/16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FF66FD-CECE-B245-85B2-D24259B052D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8260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69DD2-1A19-FC41-A718-256C967FEF0F}" type="datetimeFigureOut">
              <a:rPr lang="en-US" smtClean="0"/>
              <a:t>11/14/16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FF66FD-CECE-B245-85B2-D24259B052D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24920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69DD2-1A19-FC41-A718-256C967FEF0F}" type="datetimeFigureOut">
              <a:rPr lang="en-US" smtClean="0"/>
              <a:t>11/14/16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FF66FD-CECE-B245-85B2-D24259B052D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09834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69DD2-1A19-FC41-A718-256C967FEF0F}" type="datetimeFigureOut">
              <a:rPr lang="en-US" smtClean="0"/>
              <a:t>11/14/16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FF66FD-CECE-B245-85B2-D24259B052D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69370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69DD2-1A19-FC41-A718-256C967FEF0F}" type="datetimeFigureOut">
              <a:rPr lang="en-US" smtClean="0"/>
              <a:t>11/14/16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FF66FD-CECE-B245-85B2-D24259B052D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90593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69DD2-1A19-FC41-A718-256C967FEF0F}" type="datetimeFigureOut">
              <a:rPr lang="en-US" smtClean="0"/>
              <a:t>11/14/16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FF66FD-CECE-B245-85B2-D24259B052D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08584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69DD2-1A19-FC41-A718-256C967FEF0F}" type="datetimeFigureOut">
              <a:rPr lang="en-US" smtClean="0"/>
              <a:t>11/14/16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FF66FD-CECE-B245-85B2-D24259B052D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225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69DD2-1A19-FC41-A718-256C967FEF0F}" type="datetimeFigureOut">
              <a:rPr lang="en-US" smtClean="0"/>
              <a:t>11/14/16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FF66FD-CECE-B245-85B2-D24259B052D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17661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69DD2-1A19-FC41-A718-256C967FEF0F}" type="datetimeFigureOut">
              <a:rPr lang="en-US" smtClean="0"/>
              <a:t>11/14/16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FF66FD-CECE-B245-85B2-D24259B052D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26054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69DD2-1A19-FC41-A718-256C967FEF0F}" type="datetimeFigureOut">
              <a:rPr lang="en-US" smtClean="0"/>
              <a:t>11/14/16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FF66FD-CECE-B245-85B2-D24259B052D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86362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669DD2-1A19-FC41-A718-256C967FEF0F}" type="datetimeFigureOut">
              <a:rPr lang="en-US" smtClean="0"/>
              <a:t>11/14/16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FF66FD-CECE-B245-85B2-D24259B052D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91718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.emf"/><Relationship Id="rId3" Type="http://schemas.openxmlformats.org/officeDocument/2006/relationships/image" Target="../media/image44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5" Type="http://schemas.openxmlformats.org/officeDocument/2006/relationships/image" Target="../media/image47.png"/><Relationship Id="rId6" Type="http://schemas.openxmlformats.org/officeDocument/2006/relationships/image" Target="../media/image48.png"/><Relationship Id="rId7" Type="http://schemas.openxmlformats.org/officeDocument/2006/relationships/image" Target="../media/image49.png"/><Relationship Id="rId8" Type="http://schemas.openxmlformats.org/officeDocument/2006/relationships/image" Target="../media/image50.png"/><Relationship Id="rId9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20.png"/><Relationship Id="rId8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7" Type="http://schemas.openxmlformats.org/officeDocument/2006/relationships/image" Target="../media/image27.png"/><Relationship Id="rId8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1.png"/><Relationship Id="rId1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29.png"/><Relationship Id="rId10" Type="http://schemas.openxmlformats.org/officeDocument/2006/relationships/image" Target="../media/image3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20.png"/><Relationship Id="rId8" Type="http://schemas.openxmlformats.org/officeDocument/2006/relationships/image" Target="../media/image33.png"/><Relationship Id="rId9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4" Type="http://schemas.openxmlformats.org/officeDocument/2006/relationships/image" Target="../media/image37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image" Target="../media/image41.png"/><Relationship Id="rId6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5-05-14 at 10.56.5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2781" y="521853"/>
            <a:ext cx="1833250" cy="1828800"/>
          </a:xfrm>
          <a:prstGeom prst="rect">
            <a:avLst/>
          </a:prstGeom>
        </p:spPr>
      </p:pic>
      <p:pic>
        <p:nvPicPr>
          <p:cNvPr id="6" name="Picture 5" descr="Screen Shot 2015-05-14 at 10.56.17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6549" y="526741"/>
            <a:ext cx="1833250" cy="1828800"/>
          </a:xfrm>
          <a:prstGeom prst="rect">
            <a:avLst/>
          </a:prstGeom>
        </p:spPr>
      </p:pic>
      <p:pic>
        <p:nvPicPr>
          <p:cNvPr id="8" name="Picture 7" descr="Screen Shot 2015-05-14 at 11.01.28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0" y="2438400"/>
            <a:ext cx="1833937" cy="1828800"/>
          </a:xfrm>
          <a:prstGeom prst="rect">
            <a:avLst/>
          </a:prstGeom>
        </p:spPr>
      </p:pic>
      <p:pic>
        <p:nvPicPr>
          <p:cNvPr id="10" name="Picture 9" descr="Screen Shot 2015-05-14 at 11.02.11 A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0081" y="2433512"/>
            <a:ext cx="1849464" cy="1828800"/>
          </a:xfrm>
          <a:prstGeom prst="rect">
            <a:avLst/>
          </a:prstGeom>
        </p:spPr>
      </p:pic>
      <p:pic>
        <p:nvPicPr>
          <p:cNvPr id="13" name="Picture 12" descr="Screen Shot 2015-05-14 at 11.05.13 A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6908" y="2421533"/>
            <a:ext cx="1844386" cy="1828800"/>
          </a:xfrm>
          <a:prstGeom prst="rect">
            <a:avLst/>
          </a:prstGeom>
        </p:spPr>
      </p:pic>
      <p:pic>
        <p:nvPicPr>
          <p:cNvPr id="14" name="Picture 13" descr="Screen Shot 2015-05-14 at 11.05.40 AM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8034" y="521853"/>
            <a:ext cx="1833260" cy="18288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516549" y="516711"/>
            <a:ext cx="1264439" cy="369332"/>
          </a:xfrm>
          <a:prstGeom prst="rect">
            <a:avLst/>
          </a:prstGeom>
          <a:solidFill>
            <a:srgbClr val="FFFFFF">
              <a:alpha val="50000"/>
            </a:srgb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WISE 12μm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3505200" y="2443288"/>
            <a:ext cx="1262973" cy="369332"/>
          </a:xfrm>
          <a:prstGeom prst="rect">
            <a:avLst/>
          </a:prstGeom>
          <a:solidFill>
            <a:srgbClr val="FFFFFF">
              <a:alpha val="53000"/>
            </a:srgb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MIPS 24μm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5393638" y="521853"/>
            <a:ext cx="1390337" cy="369332"/>
          </a:xfrm>
          <a:prstGeom prst="rect">
            <a:avLst/>
          </a:prstGeom>
          <a:solidFill>
            <a:srgbClr val="FFFFFF">
              <a:alpha val="55000"/>
            </a:srgb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Model 12μm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7292781" y="521853"/>
            <a:ext cx="1571689" cy="369332"/>
          </a:xfrm>
          <a:prstGeom prst="rect">
            <a:avLst/>
          </a:prstGeom>
          <a:solidFill>
            <a:schemeClr val="bg1">
              <a:alpha val="53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Residual 12μm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5386908" y="2432914"/>
            <a:ext cx="1390337" cy="369332"/>
          </a:xfrm>
          <a:prstGeom prst="rect">
            <a:avLst/>
          </a:prstGeom>
          <a:solidFill>
            <a:srgbClr val="FFFFFF">
              <a:alpha val="49000"/>
            </a:srgb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Model 24μm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7280081" y="2439638"/>
            <a:ext cx="1571689" cy="369332"/>
          </a:xfrm>
          <a:prstGeom prst="rect">
            <a:avLst/>
          </a:prstGeom>
          <a:solidFill>
            <a:srgbClr val="FFFFFF">
              <a:alpha val="49000"/>
            </a:srgb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Residual 24μm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5382512" y="3949760"/>
            <a:ext cx="1837867" cy="307777"/>
          </a:xfrm>
          <a:prstGeom prst="rect">
            <a:avLst/>
          </a:prstGeom>
          <a:solidFill>
            <a:srgbClr val="FFFFFF">
              <a:alpha val="52000"/>
            </a:srgb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/>
              <a:t>n= 0.7; R</a:t>
            </a:r>
            <a:r>
              <a:rPr lang="en-US" sz="1400" baseline="-25000" dirty="0" smtClean="0"/>
              <a:t>e</a:t>
            </a:r>
            <a:r>
              <a:rPr lang="en-US" sz="1400" dirty="0" smtClean="0"/>
              <a:t> = 10.3”±1.4” </a:t>
            </a:r>
            <a:endParaRPr lang="en-US" sz="1400" dirty="0"/>
          </a:p>
        </p:txBody>
      </p:sp>
      <p:sp>
        <p:nvSpPr>
          <p:cNvPr id="22" name="TextBox 21"/>
          <p:cNvSpPr txBox="1"/>
          <p:nvPr/>
        </p:nvSpPr>
        <p:spPr>
          <a:xfrm>
            <a:off x="5393638" y="2042876"/>
            <a:ext cx="1837867" cy="307777"/>
          </a:xfrm>
          <a:prstGeom prst="rect">
            <a:avLst/>
          </a:prstGeom>
          <a:solidFill>
            <a:srgbClr val="FFFFFF">
              <a:alpha val="51000"/>
            </a:srgb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/>
              <a:t>n= 0.6; R</a:t>
            </a:r>
            <a:r>
              <a:rPr lang="en-US" sz="1400" baseline="-25000" dirty="0" smtClean="0"/>
              <a:t>e</a:t>
            </a:r>
            <a:r>
              <a:rPr lang="en-US" sz="1400" dirty="0" smtClean="0"/>
              <a:t> = 12.0”±1.5” </a:t>
            </a:r>
            <a:endParaRPr lang="en-US" sz="1400" dirty="0"/>
          </a:p>
        </p:txBody>
      </p:sp>
      <p:pic>
        <p:nvPicPr>
          <p:cNvPr id="23" name="Picture 22" descr="Screen Shot 2015-05-14 at 11.18.05 AM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0500" y="533400"/>
            <a:ext cx="3667232" cy="3716128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-177800" y="3908599"/>
            <a:ext cx="2061761" cy="307777"/>
          </a:xfrm>
          <a:prstGeom prst="rect">
            <a:avLst/>
          </a:prstGeom>
          <a:solidFill>
            <a:srgbClr val="FFFFFF">
              <a:alpha val="59000"/>
            </a:srgb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/>
              <a:t>r-band:  n= 1.3; R</a:t>
            </a:r>
            <a:r>
              <a:rPr lang="en-US" sz="1400" baseline="-25000" dirty="0" smtClean="0"/>
              <a:t>e</a:t>
            </a:r>
            <a:r>
              <a:rPr lang="en-US" sz="1400" dirty="0" smtClean="0"/>
              <a:t> = 10.9” </a:t>
            </a:r>
            <a:endParaRPr lang="en-US" sz="1400" dirty="0"/>
          </a:p>
        </p:txBody>
      </p:sp>
      <p:sp>
        <p:nvSpPr>
          <p:cNvPr id="25" name="TextBox 24"/>
          <p:cNvSpPr txBox="1"/>
          <p:nvPr/>
        </p:nvSpPr>
        <p:spPr>
          <a:xfrm>
            <a:off x="-177800" y="557840"/>
            <a:ext cx="2899427" cy="369332"/>
          </a:xfrm>
          <a:prstGeom prst="rect">
            <a:avLst/>
          </a:prstGeom>
          <a:solidFill>
            <a:srgbClr val="FFFFFF">
              <a:alpha val="59000"/>
            </a:srgb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SDSS image        NSA-113482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7307534" y="2041387"/>
            <a:ext cx="864472" cy="307777"/>
          </a:xfrm>
          <a:prstGeom prst="rect">
            <a:avLst/>
          </a:prstGeom>
          <a:solidFill>
            <a:srgbClr val="FFFFFF">
              <a:alpha val="51000"/>
            </a:srgb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/>
              <a:t>χ</a:t>
            </a:r>
            <a:r>
              <a:rPr lang="en-US" sz="1400" baseline="30000" dirty="0" smtClean="0"/>
              <a:t>2</a:t>
            </a:r>
            <a:r>
              <a:rPr lang="en-US" sz="1400" baseline="-25000" dirty="0" smtClean="0"/>
              <a:t>ν</a:t>
            </a:r>
            <a:r>
              <a:rPr lang="en-US" sz="1400" dirty="0" smtClean="0"/>
              <a:t> = 1.26</a:t>
            </a:r>
            <a:r>
              <a:rPr lang="en-US" sz="1400" baseline="-25000" dirty="0" smtClean="0"/>
              <a:t> </a:t>
            </a:r>
            <a:endParaRPr lang="en-US" sz="1400" baseline="-25000" dirty="0"/>
          </a:p>
        </p:txBody>
      </p:sp>
      <p:sp>
        <p:nvSpPr>
          <p:cNvPr id="27" name="TextBox 26"/>
          <p:cNvSpPr txBox="1"/>
          <p:nvPr/>
        </p:nvSpPr>
        <p:spPr>
          <a:xfrm>
            <a:off x="7294834" y="3959423"/>
            <a:ext cx="864472" cy="307777"/>
          </a:xfrm>
          <a:prstGeom prst="rect">
            <a:avLst/>
          </a:prstGeom>
          <a:solidFill>
            <a:srgbClr val="FFFFFF">
              <a:alpha val="51000"/>
            </a:srgb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/>
              <a:t>χ</a:t>
            </a:r>
            <a:r>
              <a:rPr lang="en-US" sz="1400" baseline="30000" dirty="0" smtClean="0"/>
              <a:t>2</a:t>
            </a:r>
            <a:r>
              <a:rPr lang="en-US" sz="1400" baseline="-25000" dirty="0" smtClean="0"/>
              <a:t>ν</a:t>
            </a:r>
            <a:r>
              <a:rPr lang="en-US" sz="1400" dirty="0" smtClean="0"/>
              <a:t> = 1.39</a:t>
            </a:r>
            <a:r>
              <a:rPr lang="en-US" sz="1400" baseline="-25000" dirty="0" smtClean="0"/>
              <a:t> </a:t>
            </a:r>
            <a:endParaRPr lang="en-US" sz="1400" baseline="-25000" dirty="0"/>
          </a:p>
        </p:txBody>
      </p:sp>
    </p:spTree>
    <p:extLst>
      <p:ext uri="{BB962C8B-B14F-4D97-AF65-F5344CB8AC3E}">
        <p14:creationId xmlns:p14="http://schemas.microsoft.com/office/powerpoint/2010/main" val="1013552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KW11-170892-ellipse-profiles-Ha.eps"/>
          <p:cNvPicPr>
            <a:picLocks noChangeAspect="1"/>
          </p:cNvPicPr>
          <p:nvPr/>
        </p:nvPicPr>
        <p:blipFill>
          <a:blip r:embed="rId2"/>
          <a:srcRect l="909" t="2809" r="2727" b="51348"/>
          <a:stretch>
            <a:fillRect/>
          </a:stretch>
        </p:blipFill>
        <p:spPr>
          <a:xfrm>
            <a:off x="1155700" y="590550"/>
            <a:ext cx="6429562" cy="2062312"/>
          </a:xfrm>
          <a:prstGeom prst="rect">
            <a:avLst/>
          </a:prstGeom>
        </p:spPr>
      </p:pic>
      <p:pic>
        <p:nvPicPr>
          <p:cNvPr id="3" name="Picture 2" descr="MKW11-170892-ellipse-profiles-Ha.eps"/>
          <p:cNvPicPr>
            <a:picLocks noChangeAspect="1"/>
          </p:cNvPicPr>
          <p:nvPr/>
        </p:nvPicPr>
        <p:blipFill>
          <a:blip r:embed="rId3"/>
          <a:srcRect l="31970" t="46180" r="21667" b="10839"/>
          <a:stretch>
            <a:fillRect/>
          </a:stretch>
        </p:blipFill>
        <p:spPr>
          <a:xfrm>
            <a:off x="1587500" y="2927350"/>
            <a:ext cx="5332212" cy="3332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2147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6-11-14 at 11.01.57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8486" y="3086101"/>
            <a:ext cx="1851660" cy="1828800"/>
          </a:xfrm>
          <a:prstGeom prst="rect">
            <a:avLst/>
          </a:prstGeom>
        </p:spPr>
      </p:pic>
      <p:pic>
        <p:nvPicPr>
          <p:cNvPr id="4" name="Picture 3" descr="Screen Shot 2016-11-14 at 11.01.28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0146" y="3086101"/>
            <a:ext cx="1844040" cy="1828800"/>
          </a:xfrm>
          <a:prstGeom prst="rect">
            <a:avLst/>
          </a:prstGeom>
        </p:spPr>
      </p:pic>
      <p:pic>
        <p:nvPicPr>
          <p:cNvPr id="5" name="Picture 4" descr="Screen Shot 2016-11-14 at 11.01.16 A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5122" y="3086101"/>
            <a:ext cx="1851565" cy="1828800"/>
          </a:xfrm>
          <a:prstGeom prst="rect">
            <a:avLst/>
          </a:prstGeom>
        </p:spPr>
      </p:pic>
      <p:pic>
        <p:nvPicPr>
          <p:cNvPr id="6" name="Picture 5" descr="Screen Shot 2016-11-14 at 11.00.55 A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369" y="3086101"/>
            <a:ext cx="1843977" cy="1828800"/>
          </a:xfrm>
          <a:prstGeom prst="rect">
            <a:avLst/>
          </a:prstGeom>
        </p:spPr>
      </p:pic>
      <p:pic>
        <p:nvPicPr>
          <p:cNvPr id="7" name="Picture 6" descr="Screen Shot 2016-11-14 at 11.04.20 AM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2204" y="1350462"/>
            <a:ext cx="3588504" cy="1642523"/>
          </a:xfrm>
          <a:prstGeom prst="rect">
            <a:avLst/>
          </a:prstGeom>
        </p:spPr>
      </p:pic>
      <p:pic>
        <p:nvPicPr>
          <p:cNvPr id="8" name="Picture 7" descr="magri_ugc8749_HIspec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037916" y="1388512"/>
            <a:ext cx="1380146" cy="1828800"/>
          </a:xfrm>
          <a:prstGeom prst="rect">
            <a:avLst/>
          </a:prstGeom>
        </p:spPr>
      </p:pic>
      <p:pic>
        <p:nvPicPr>
          <p:cNvPr id="10" name="Picture 9" descr="Screen Shot 2016-11-14 at 11.07.11 AM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719" y="1244605"/>
            <a:ext cx="1814485" cy="18288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90785" y="1253077"/>
            <a:ext cx="1122535" cy="369332"/>
          </a:xfrm>
          <a:prstGeom prst="rect">
            <a:avLst/>
          </a:prstGeom>
          <a:solidFill>
            <a:srgbClr val="FFFFFF">
              <a:alpha val="59000"/>
            </a:srgb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NGC 5320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139654" y="4538801"/>
            <a:ext cx="1322710" cy="369332"/>
          </a:xfrm>
          <a:prstGeom prst="rect">
            <a:avLst/>
          </a:prstGeom>
          <a:solidFill>
            <a:srgbClr val="FFFFFF">
              <a:alpha val="50000"/>
            </a:srgb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WISE 3.4μm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16186" y="4530334"/>
            <a:ext cx="777527" cy="369332"/>
          </a:xfrm>
          <a:prstGeom prst="rect">
            <a:avLst/>
          </a:prstGeom>
          <a:solidFill>
            <a:srgbClr val="FFFFFF">
              <a:alpha val="50000"/>
            </a:srgb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SDSS r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3986483" y="4538801"/>
            <a:ext cx="1264439" cy="369332"/>
          </a:xfrm>
          <a:prstGeom prst="rect">
            <a:avLst/>
          </a:prstGeom>
          <a:solidFill>
            <a:srgbClr val="FFFFFF">
              <a:alpha val="50000"/>
            </a:srgb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WISE 12μm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894128" y="4538801"/>
            <a:ext cx="1264439" cy="369332"/>
          </a:xfrm>
          <a:prstGeom prst="rect">
            <a:avLst/>
          </a:prstGeom>
          <a:solidFill>
            <a:srgbClr val="FFFFFF">
              <a:alpha val="50000"/>
            </a:srgb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WISE 22μm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2686313" y="2572851"/>
            <a:ext cx="905228" cy="369332"/>
          </a:xfrm>
          <a:prstGeom prst="rect">
            <a:avLst/>
          </a:prstGeom>
          <a:solidFill>
            <a:srgbClr val="FFFFFF">
              <a:alpha val="59000"/>
            </a:srgb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CO(1-0)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6046387" y="1350462"/>
            <a:ext cx="1342097" cy="369332"/>
          </a:xfrm>
          <a:prstGeom prst="rect">
            <a:avLst/>
          </a:prstGeom>
          <a:solidFill>
            <a:srgbClr val="FFFFFF">
              <a:alpha val="59000"/>
            </a:srgb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HI</a:t>
            </a:r>
            <a:r>
              <a:rPr lang="en-US" dirty="0" smtClean="0"/>
              <a:t> Spectrum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4472694" y="2580305"/>
            <a:ext cx="905228" cy="369332"/>
          </a:xfrm>
          <a:prstGeom prst="rect">
            <a:avLst/>
          </a:prstGeom>
          <a:solidFill>
            <a:srgbClr val="FFFFFF">
              <a:alpha val="59000"/>
            </a:srgb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CO(2-1)</a:t>
            </a:r>
            <a:endParaRPr lang="en-US" dirty="0"/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7747001" y="3086100"/>
            <a:ext cx="8466" cy="1828800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 rot="5400000">
            <a:off x="7383172" y="3827252"/>
            <a:ext cx="10662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4.2 arcmin</a:t>
            </a:r>
            <a:endParaRPr lang="en-US" sz="1600" dirty="0"/>
          </a:p>
        </p:txBody>
      </p:sp>
      <p:sp>
        <p:nvSpPr>
          <p:cNvPr id="24" name="Oval 23"/>
          <p:cNvSpPr/>
          <p:nvPr/>
        </p:nvSpPr>
        <p:spPr>
          <a:xfrm>
            <a:off x="3591541" y="3217333"/>
            <a:ext cx="45720" cy="4572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>
            <a:spLocks noChangeAspect="1"/>
          </p:cNvSpPr>
          <p:nvPr/>
        </p:nvSpPr>
        <p:spPr>
          <a:xfrm>
            <a:off x="5518930" y="3182791"/>
            <a:ext cx="54864" cy="5486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>
            <a:spLocks noChangeAspect="1"/>
          </p:cNvSpPr>
          <p:nvPr/>
        </p:nvSpPr>
        <p:spPr>
          <a:xfrm>
            <a:off x="7388484" y="3182791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0613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05-14 at 3.05.4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6380" y="660400"/>
            <a:ext cx="1844984" cy="1828800"/>
          </a:xfrm>
          <a:prstGeom prst="rect">
            <a:avLst/>
          </a:prstGeom>
        </p:spPr>
      </p:pic>
      <p:pic>
        <p:nvPicPr>
          <p:cNvPr id="3" name="Picture 2" descr="Screen Shot 2015-05-14 at 3.05.3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5797" y="679450"/>
            <a:ext cx="1828800" cy="1828800"/>
          </a:xfrm>
          <a:prstGeom prst="rect">
            <a:avLst/>
          </a:prstGeom>
        </p:spPr>
      </p:pic>
      <p:pic>
        <p:nvPicPr>
          <p:cNvPr id="4" name="Picture 3" descr="Screen Shot 2015-05-14 at 3.05.33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8814" y="660400"/>
            <a:ext cx="1840965" cy="1828800"/>
          </a:xfrm>
          <a:prstGeom prst="rect">
            <a:avLst/>
          </a:prstGeom>
        </p:spPr>
      </p:pic>
      <p:pic>
        <p:nvPicPr>
          <p:cNvPr id="5" name="Picture 4" descr="Screen Shot 2015-05-14 at 3.05.21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449" y="673100"/>
            <a:ext cx="1849211" cy="1828800"/>
          </a:xfrm>
          <a:prstGeom prst="rect">
            <a:avLst/>
          </a:prstGeom>
        </p:spPr>
      </p:pic>
      <p:pic>
        <p:nvPicPr>
          <p:cNvPr id="7" name="Picture 6" descr="Screen Shot 2015-05-14 at 3.08.07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978" y="2581275"/>
            <a:ext cx="3737801" cy="361851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20191" y="2602322"/>
            <a:ext cx="2782432" cy="369332"/>
          </a:xfrm>
          <a:prstGeom prst="rect">
            <a:avLst/>
          </a:prstGeom>
          <a:solidFill>
            <a:srgbClr val="FFFFFF">
              <a:alpha val="59000"/>
            </a:srgb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SDSS image         NSA-43874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980449" y="704090"/>
            <a:ext cx="1322710" cy="369332"/>
          </a:xfrm>
          <a:prstGeom prst="rect">
            <a:avLst/>
          </a:prstGeom>
          <a:solidFill>
            <a:srgbClr val="FFFFFF">
              <a:alpha val="50000"/>
            </a:srgb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WISE 3.4μm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984232" y="708277"/>
            <a:ext cx="1322710" cy="369332"/>
          </a:xfrm>
          <a:prstGeom prst="rect">
            <a:avLst/>
          </a:prstGeom>
          <a:solidFill>
            <a:srgbClr val="FFFFFF">
              <a:alpha val="50000"/>
            </a:srgb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WISE 4.6μm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825797" y="704090"/>
            <a:ext cx="1264439" cy="369332"/>
          </a:xfrm>
          <a:prstGeom prst="rect">
            <a:avLst/>
          </a:prstGeom>
          <a:solidFill>
            <a:srgbClr val="FFFFFF">
              <a:alpha val="50000"/>
            </a:srgb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WISE 12μm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736380" y="682970"/>
            <a:ext cx="1264439" cy="369332"/>
          </a:xfrm>
          <a:prstGeom prst="rect">
            <a:avLst/>
          </a:prstGeom>
          <a:solidFill>
            <a:srgbClr val="FFFFFF">
              <a:alpha val="50000"/>
            </a:srgb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WISE 22μm</a:t>
            </a:r>
            <a:endParaRPr lang="en-US" dirty="0"/>
          </a:p>
        </p:txBody>
      </p:sp>
      <p:pic>
        <p:nvPicPr>
          <p:cNvPr id="13" name="Picture 12" descr="Screen Shot 2015-05-14 at 9.00.24 PM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4030" y="2581275"/>
            <a:ext cx="1828800" cy="18288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754030" y="2581275"/>
            <a:ext cx="1262973" cy="369332"/>
          </a:xfrm>
          <a:prstGeom prst="rect">
            <a:avLst/>
          </a:prstGeom>
          <a:solidFill>
            <a:srgbClr val="FFFFFF">
              <a:alpha val="53000"/>
            </a:srgb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MIPS 24μm</a:t>
            </a:r>
            <a:endParaRPr lang="en-US" dirty="0"/>
          </a:p>
        </p:txBody>
      </p:sp>
      <p:pic>
        <p:nvPicPr>
          <p:cNvPr id="16" name="Picture 15" descr="Screen Shot 2015-05-14 at 9.10.36 PM.png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2"/>
          <a:stretch/>
        </p:blipFill>
        <p:spPr>
          <a:xfrm>
            <a:off x="4869655" y="2581275"/>
            <a:ext cx="1798964" cy="18288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4869655" y="2568575"/>
            <a:ext cx="810213" cy="369332"/>
          </a:xfrm>
          <a:prstGeom prst="rect">
            <a:avLst/>
          </a:prstGeom>
          <a:solidFill>
            <a:srgbClr val="FFFFFF">
              <a:alpha val="53000"/>
            </a:srgb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r-band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87835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Screen Shot 2015-05-14 at 8.56.2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4896" y="2671112"/>
            <a:ext cx="1828800" cy="1828800"/>
          </a:xfrm>
          <a:prstGeom prst="rect">
            <a:avLst/>
          </a:prstGeom>
        </p:spPr>
      </p:pic>
      <p:pic>
        <p:nvPicPr>
          <p:cNvPr id="2" name="Picture 1" descr="Screen Shot 2015-05-14 at 8.40.2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144" y="734138"/>
            <a:ext cx="1833014" cy="1828800"/>
          </a:xfrm>
          <a:prstGeom prst="rect">
            <a:avLst/>
          </a:prstGeom>
        </p:spPr>
      </p:pic>
      <p:pic>
        <p:nvPicPr>
          <p:cNvPr id="3" name="Picture 2" descr="Screen Shot 2015-05-14 at 8.40.29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9555" y="734138"/>
            <a:ext cx="1833014" cy="1828800"/>
          </a:xfrm>
          <a:prstGeom prst="rect">
            <a:avLst/>
          </a:prstGeom>
        </p:spPr>
      </p:pic>
      <p:pic>
        <p:nvPicPr>
          <p:cNvPr id="4" name="Picture 3" descr="Screen Shot 2015-05-14 at 8.40.40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1944" y="734138"/>
            <a:ext cx="1837228" cy="1828800"/>
          </a:xfrm>
          <a:prstGeom prst="rect">
            <a:avLst/>
          </a:prstGeom>
        </p:spPr>
      </p:pic>
      <p:pic>
        <p:nvPicPr>
          <p:cNvPr id="5" name="Picture 4" descr="Screen Shot 2015-05-14 at 8.40.50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7508" y="718263"/>
            <a:ext cx="1816188" cy="1828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64883" y="731215"/>
            <a:ext cx="1322710" cy="369332"/>
          </a:xfrm>
          <a:prstGeom prst="rect">
            <a:avLst/>
          </a:prstGeom>
          <a:solidFill>
            <a:srgbClr val="FFFFFF">
              <a:alpha val="50000"/>
            </a:srgb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WISE 3.4μm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020683" y="735402"/>
            <a:ext cx="1322710" cy="369332"/>
          </a:xfrm>
          <a:prstGeom prst="rect">
            <a:avLst/>
          </a:prstGeom>
          <a:solidFill>
            <a:srgbClr val="FFFFFF">
              <a:alpha val="50000"/>
            </a:srgb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WISE 4.6μm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927819" y="731215"/>
            <a:ext cx="1264439" cy="369332"/>
          </a:xfrm>
          <a:prstGeom prst="rect">
            <a:avLst/>
          </a:prstGeom>
          <a:solidFill>
            <a:srgbClr val="FFFFFF">
              <a:alpha val="50000"/>
            </a:srgb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WISE 12μm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827508" y="710095"/>
            <a:ext cx="1264439" cy="369332"/>
          </a:xfrm>
          <a:prstGeom prst="rect">
            <a:avLst/>
          </a:prstGeom>
          <a:solidFill>
            <a:srgbClr val="FFFFFF">
              <a:alpha val="50000"/>
            </a:srgb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WISE 22μm</a:t>
            </a:r>
            <a:endParaRPr lang="en-US" dirty="0"/>
          </a:p>
        </p:txBody>
      </p:sp>
      <p:pic>
        <p:nvPicPr>
          <p:cNvPr id="10" name="Picture 9" descr="Screen Shot 2015-05-14 at 8.45.01 PM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144" y="2630550"/>
            <a:ext cx="3742425" cy="358555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107501" y="2671112"/>
            <a:ext cx="3172392" cy="369332"/>
          </a:xfrm>
          <a:prstGeom prst="rect">
            <a:avLst/>
          </a:prstGeom>
          <a:solidFill>
            <a:srgbClr val="FFFFFF">
              <a:alpha val="59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SDSS image                 NSA-18266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6845680" y="2651916"/>
            <a:ext cx="1262973" cy="369332"/>
          </a:xfrm>
          <a:prstGeom prst="rect">
            <a:avLst/>
          </a:prstGeom>
          <a:solidFill>
            <a:srgbClr val="FFFFFF">
              <a:alpha val="53000"/>
            </a:srgb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MIPS 24μm</a:t>
            </a:r>
            <a:endParaRPr lang="en-US" dirty="0"/>
          </a:p>
        </p:txBody>
      </p:sp>
      <p:pic>
        <p:nvPicPr>
          <p:cNvPr id="21" name="Picture 20" descr="Screen Shot 2015-05-14 at 9.13.50 PM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7223" y="2671112"/>
            <a:ext cx="1851949" cy="182880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4897223" y="2651916"/>
            <a:ext cx="810213" cy="369332"/>
          </a:xfrm>
          <a:prstGeom prst="rect">
            <a:avLst/>
          </a:prstGeom>
          <a:solidFill>
            <a:srgbClr val="FFFFFF">
              <a:alpha val="53000"/>
            </a:srgb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r-band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64052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5-05-14 at 2.04.4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2514298"/>
            <a:ext cx="3704816" cy="384653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14400" y="2537456"/>
            <a:ext cx="2899427" cy="369332"/>
          </a:xfrm>
          <a:prstGeom prst="rect">
            <a:avLst/>
          </a:prstGeom>
          <a:solidFill>
            <a:srgbClr val="FFFFFF">
              <a:alpha val="59000"/>
            </a:srgb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SDSS image         NSA-166036</a:t>
            </a:r>
            <a:endParaRPr lang="en-US" dirty="0"/>
          </a:p>
        </p:txBody>
      </p:sp>
      <p:pic>
        <p:nvPicPr>
          <p:cNvPr id="5" name="Picture 4" descr="Screen Shot 2015-05-14 at 2.23.5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1622" y="632558"/>
            <a:ext cx="1833207" cy="1828800"/>
          </a:xfrm>
          <a:prstGeom prst="rect">
            <a:avLst/>
          </a:prstGeom>
        </p:spPr>
      </p:pic>
      <p:pic>
        <p:nvPicPr>
          <p:cNvPr id="6" name="Picture 5" descr="Screen Shot 2015-05-14 at 2.23.37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0117" y="632558"/>
            <a:ext cx="1837592" cy="1828800"/>
          </a:xfrm>
          <a:prstGeom prst="rect">
            <a:avLst/>
          </a:prstGeom>
        </p:spPr>
      </p:pic>
      <p:pic>
        <p:nvPicPr>
          <p:cNvPr id="7" name="Picture 6" descr="Screen Shot 2015-05-14 at 2.23.30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0415" y="632558"/>
            <a:ext cx="1828800" cy="1828800"/>
          </a:xfrm>
          <a:prstGeom prst="rect">
            <a:avLst/>
          </a:prstGeom>
        </p:spPr>
      </p:pic>
      <p:pic>
        <p:nvPicPr>
          <p:cNvPr id="8" name="Picture 7" descr="Screen Shot 2015-05-14 at 2.23.19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609600"/>
            <a:ext cx="1824435" cy="1828800"/>
          </a:xfrm>
          <a:prstGeom prst="rect">
            <a:avLst/>
          </a:prstGeom>
        </p:spPr>
      </p:pic>
      <p:pic>
        <p:nvPicPr>
          <p:cNvPr id="9" name="Picture 8" descr="Screen Shot 2015-05-14 at 2.28.06 PM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5573" y="2514298"/>
            <a:ext cx="1849256" cy="18288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79287" y="650278"/>
            <a:ext cx="1322710" cy="369332"/>
          </a:xfrm>
          <a:prstGeom prst="rect">
            <a:avLst/>
          </a:prstGeom>
          <a:solidFill>
            <a:srgbClr val="FFFFFF">
              <a:alpha val="50000"/>
            </a:srgb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WISE 3.4μm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879315" y="683703"/>
            <a:ext cx="1322710" cy="369332"/>
          </a:xfrm>
          <a:prstGeom prst="rect">
            <a:avLst/>
          </a:prstGeom>
          <a:solidFill>
            <a:srgbClr val="FFFFFF">
              <a:alpha val="50000"/>
            </a:srgb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WISE 4.6μm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780755" y="683703"/>
            <a:ext cx="1264439" cy="369332"/>
          </a:xfrm>
          <a:prstGeom prst="rect">
            <a:avLst/>
          </a:prstGeom>
          <a:solidFill>
            <a:srgbClr val="FFFFFF">
              <a:alpha val="50000"/>
            </a:srgb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WISE 12μm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6690530" y="661173"/>
            <a:ext cx="1264439" cy="369332"/>
          </a:xfrm>
          <a:prstGeom prst="rect">
            <a:avLst/>
          </a:prstGeom>
          <a:solidFill>
            <a:srgbClr val="FFFFFF">
              <a:alpha val="50000"/>
            </a:srgb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WISE 22μm</a:t>
            </a:r>
            <a:endParaRPr lang="en-US" dirty="0"/>
          </a:p>
        </p:txBody>
      </p:sp>
      <p:pic>
        <p:nvPicPr>
          <p:cNvPr id="16" name="Picture 15" descr="Screen Shot 2015-05-14 at 9.20.45 PM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0117" y="2514298"/>
            <a:ext cx="1783921" cy="18288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6690530" y="2543175"/>
            <a:ext cx="1262973" cy="369332"/>
          </a:xfrm>
          <a:prstGeom prst="rect">
            <a:avLst/>
          </a:prstGeom>
          <a:solidFill>
            <a:srgbClr val="FFFFFF">
              <a:alpha val="53000"/>
            </a:srgb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MIPS 24μm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4780755" y="2530475"/>
            <a:ext cx="810213" cy="369332"/>
          </a:xfrm>
          <a:prstGeom prst="rect">
            <a:avLst/>
          </a:prstGeom>
          <a:solidFill>
            <a:srgbClr val="FFFFFF">
              <a:alpha val="53000"/>
            </a:srgb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r-band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79036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5-05-14 at 10.56.5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5781" y="521853"/>
            <a:ext cx="1833250" cy="1828800"/>
          </a:xfrm>
          <a:prstGeom prst="rect">
            <a:avLst/>
          </a:prstGeom>
        </p:spPr>
      </p:pic>
      <p:pic>
        <p:nvPicPr>
          <p:cNvPr id="6" name="Picture 5" descr="Screen Shot 2015-05-14 at 10.56.17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0635" y="521853"/>
            <a:ext cx="1833250" cy="1828800"/>
          </a:xfrm>
          <a:prstGeom prst="rect">
            <a:avLst/>
          </a:prstGeom>
        </p:spPr>
      </p:pic>
      <p:pic>
        <p:nvPicPr>
          <p:cNvPr id="8" name="Picture 7" descr="Screen Shot 2015-05-14 at 11.01.28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9286" y="2433512"/>
            <a:ext cx="1833937" cy="1828800"/>
          </a:xfrm>
          <a:prstGeom prst="rect">
            <a:avLst/>
          </a:prstGeom>
        </p:spPr>
      </p:pic>
      <p:pic>
        <p:nvPicPr>
          <p:cNvPr id="10" name="Picture 9" descr="Screen Shot 2015-05-14 at 11.02.11 A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5781" y="2433512"/>
            <a:ext cx="1849464" cy="1828800"/>
          </a:xfrm>
          <a:prstGeom prst="rect">
            <a:avLst/>
          </a:prstGeom>
        </p:spPr>
      </p:pic>
      <p:pic>
        <p:nvPicPr>
          <p:cNvPr id="13" name="Picture 12" descr="Screen Shot 2015-05-14 at 11.05.13 A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234" y="2438400"/>
            <a:ext cx="1844386" cy="1828800"/>
          </a:xfrm>
          <a:prstGeom prst="rect">
            <a:avLst/>
          </a:prstGeom>
        </p:spPr>
      </p:pic>
      <p:pic>
        <p:nvPicPr>
          <p:cNvPr id="14" name="Picture 13" descr="Screen Shot 2015-05-14 at 11.05.40 AM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234" y="521853"/>
            <a:ext cx="1833260" cy="18288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270635" y="511823"/>
            <a:ext cx="1264439" cy="369332"/>
          </a:xfrm>
          <a:prstGeom prst="rect">
            <a:avLst/>
          </a:prstGeom>
          <a:solidFill>
            <a:srgbClr val="FFFFFF">
              <a:alpha val="50000"/>
            </a:srgb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WISE 12μm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3259286" y="2438400"/>
            <a:ext cx="1262973" cy="369332"/>
          </a:xfrm>
          <a:prstGeom prst="rect">
            <a:avLst/>
          </a:prstGeom>
          <a:solidFill>
            <a:srgbClr val="FFFFFF">
              <a:alpha val="53000"/>
            </a:srgb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MIPS 24μm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5215838" y="521853"/>
            <a:ext cx="1390337" cy="369332"/>
          </a:xfrm>
          <a:prstGeom prst="rect">
            <a:avLst/>
          </a:prstGeom>
          <a:solidFill>
            <a:srgbClr val="FFFFFF">
              <a:alpha val="55000"/>
            </a:srgb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Model 12μm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7165781" y="521853"/>
            <a:ext cx="1571689" cy="369332"/>
          </a:xfrm>
          <a:prstGeom prst="rect">
            <a:avLst/>
          </a:prstGeom>
          <a:solidFill>
            <a:schemeClr val="bg1">
              <a:alpha val="53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Residual 12μm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5220234" y="2449781"/>
            <a:ext cx="1390337" cy="369332"/>
          </a:xfrm>
          <a:prstGeom prst="rect">
            <a:avLst/>
          </a:prstGeom>
          <a:solidFill>
            <a:srgbClr val="FFFFFF">
              <a:alpha val="49000"/>
            </a:srgb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Model 24μm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7165781" y="2439638"/>
            <a:ext cx="1571689" cy="369332"/>
          </a:xfrm>
          <a:prstGeom prst="rect">
            <a:avLst/>
          </a:prstGeom>
          <a:solidFill>
            <a:srgbClr val="FFFFFF">
              <a:alpha val="49000"/>
            </a:srgb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Residual 24μm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5215838" y="3966627"/>
            <a:ext cx="1837867" cy="307777"/>
          </a:xfrm>
          <a:prstGeom prst="rect">
            <a:avLst/>
          </a:prstGeom>
          <a:solidFill>
            <a:srgbClr val="FFFFFF">
              <a:alpha val="52000"/>
            </a:srgb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/>
              <a:t>n= 0.7; R</a:t>
            </a:r>
            <a:r>
              <a:rPr lang="en-US" sz="1400" baseline="-25000" dirty="0" smtClean="0"/>
              <a:t>e</a:t>
            </a:r>
            <a:r>
              <a:rPr lang="en-US" sz="1400" dirty="0" smtClean="0"/>
              <a:t> = 10.3”±1.4” </a:t>
            </a:r>
            <a:endParaRPr lang="en-US" sz="1400" dirty="0"/>
          </a:p>
        </p:txBody>
      </p:sp>
      <p:sp>
        <p:nvSpPr>
          <p:cNvPr id="22" name="TextBox 21"/>
          <p:cNvSpPr txBox="1"/>
          <p:nvPr/>
        </p:nvSpPr>
        <p:spPr>
          <a:xfrm>
            <a:off x="5215838" y="2042876"/>
            <a:ext cx="1837867" cy="307777"/>
          </a:xfrm>
          <a:prstGeom prst="rect">
            <a:avLst/>
          </a:prstGeom>
          <a:solidFill>
            <a:srgbClr val="FFFFFF">
              <a:alpha val="51000"/>
            </a:srgb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/>
              <a:t>n= 0.6; R</a:t>
            </a:r>
            <a:r>
              <a:rPr lang="en-US" sz="1400" baseline="-25000" dirty="0" smtClean="0"/>
              <a:t>e</a:t>
            </a:r>
            <a:r>
              <a:rPr lang="en-US" sz="1400" dirty="0" smtClean="0"/>
              <a:t> = 12.0”±1.5” </a:t>
            </a:r>
            <a:endParaRPr lang="en-US" sz="1400" dirty="0"/>
          </a:p>
        </p:txBody>
      </p:sp>
      <p:pic>
        <p:nvPicPr>
          <p:cNvPr id="23" name="Picture 22" descr="Screen Shot 2015-05-14 at 11.18.05 AM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905" y="972154"/>
            <a:ext cx="2857500" cy="2895600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310576" y="3541349"/>
            <a:ext cx="2061761" cy="307777"/>
          </a:xfrm>
          <a:prstGeom prst="rect">
            <a:avLst/>
          </a:prstGeom>
          <a:solidFill>
            <a:srgbClr val="FFFFFF">
              <a:alpha val="59000"/>
            </a:srgb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/>
              <a:t>r-band:  n= 1.3; R</a:t>
            </a:r>
            <a:r>
              <a:rPr lang="en-US" sz="1400" baseline="-25000" dirty="0" smtClean="0"/>
              <a:t>e</a:t>
            </a:r>
            <a:r>
              <a:rPr lang="en-US" sz="1400" dirty="0" smtClean="0"/>
              <a:t> = 10.9” </a:t>
            </a:r>
            <a:endParaRPr lang="en-US" sz="1400" dirty="0"/>
          </a:p>
        </p:txBody>
      </p:sp>
      <p:sp>
        <p:nvSpPr>
          <p:cNvPr id="25" name="TextBox 24"/>
          <p:cNvSpPr txBox="1"/>
          <p:nvPr/>
        </p:nvSpPr>
        <p:spPr>
          <a:xfrm>
            <a:off x="297905" y="985698"/>
            <a:ext cx="2899427" cy="369332"/>
          </a:xfrm>
          <a:prstGeom prst="rect">
            <a:avLst/>
          </a:prstGeom>
          <a:solidFill>
            <a:srgbClr val="FFFFFF">
              <a:alpha val="59000"/>
            </a:srgb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SDSS image        NSA-113482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7180534" y="2041387"/>
            <a:ext cx="864472" cy="307777"/>
          </a:xfrm>
          <a:prstGeom prst="rect">
            <a:avLst/>
          </a:prstGeom>
          <a:solidFill>
            <a:srgbClr val="FFFFFF">
              <a:alpha val="51000"/>
            </a:srgb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/>
              <a:t>χ</a:t>
            </a:r>
            <a:r>
              <a:rPr lang="en-US" sz="1400" baseline="30000" dirty="0" smtClean="0"/>
              <a:t>2</a:t>
            </a:r>
            <a:r>
              <a:rPr lang="en-US" sz="1400" baseline="-25000" dirty="0" smtClean="0"/>
              <a:t>ν</a:t>
            </a:r>
            <a:r>
              <a:rPr lang="en-US" sz="1400" dirty="0" smtClean="0"/>
              <a:t> = 1.26</a:t>
            </a:r>
            <a:r>
              <a:rPr lang="en-US" sz="1400" baseline="-25000" dirty="0" smtClean="0"/>
              <a:t> </a:t>
            </a:r>
            <a:endParaRPr lang="en-US" sz="1400" baseline="-25000" dirty="0"/>
          </a:p>
        </p:txBody>
      </p:sp>
      <p:sp>
        <p:nvSpPr>
          <p:cNvPr id="27" name="TextBox 26"/>
          <p:cNvSpPr txBox="1"/>
          <p:nvPr/>
        </p:nvSpPr>
        <p:spPr>
          <a:xfrm>
            <a:off x="7180534" y="3959423"/>
            <a:ext cx="864472" cy="307777"/>
          </a:xfrm>
          <a:prstGeom prst="rect">
            <a:avLst/>
          </a:prstGeom>
          <a:solidFill>
            <a:srgbClr val="FFFFFF">
              <a:alpha val="51000"/>
            </a:srgb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/>
              <a:t>χ</a:t>
            </a:r>
            <a:r>
              <a:rPr lang="en-US" sz="1400" baseline="30000" dirty="0" smtClean="0"/>
              <a:t>2</a:t>
            </a:r>
            <a:r>
              <a:rPr lang="en-US" sz="1400" baseline="-25000" dirty="0" smtClean="0"/>
              <a:t>ν</a:t>
            </a:r>
            <a:r>
              <a:rPr lang="en-US" sz="1400" dirty="0" smtClean="0"/>
              <a:t> = 1.39</a:t>
            </a:r>
            <a:r>
              <a:rPr lang="en-US" sz="1400" baseline="-25000" dirty="0" smtClean="0"/>
              <a:t> </a:t>
            </a:r>
            <a:endParaRPr lang="en-US" sz="1400" baseline="-25000" dirty="0"/>
          </a:p>
        </p:txBody>
      </p:sp>
      <p:pic>
        <p:nvPicPr>
          <p:cNvPr id="28" name="Picture 27" descr="Screen Shot 2015-05-14 at 2.45.00 PM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3706" y="4430965"/>
            <a:ext cx="1845325" cy="1828800"/>
          </a:xfrm>
          <a:prstGeom prst="rect">
            <a:avLst/>
          </a:prstGeom>
        </p:spPr>
      </p:pic>
      <p:pic>
        <p:nvPicPr>
          <p:cNvPr id="29" name="Picture 28" descr="Screen Shot 2015-05-14 at 2.44.53 PM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6633" y="4430965"/>
            <a:ext cx="1834275" cy="1828800"/>
          </a:xfrm>
          <a:prstGeom prst="rect">
            <a:avLst/>
          </a:prstGeom>
        </p:spPr>
      </p:pic>
      <p:pic>
        <p:nvPicPr>
          <p:cNvPr id="30" name="Picture 29" descr="Screen Shot 2015-05-14 at 2.44.46 PM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8673" y="4430965"/>
            <a:ext cx="1834275" cy="1828800"/>
          </a:xfrm>
          <a:prstGeom prst="rect">
            <a:avLst/>
          </a:prstGeom>
        </p:spPr>
      </p:pic>
      <p:pic>
        <p:nvPicPr>
          <p:cNvPr id="31" name="Picture 30" descr="Screen Shot 2015-05-14 at 2.44.35 PM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1909" y="4430965"/>
            <a:ext cx="1839817" cy="1828800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1281909" y="4448520"/>
            <a:ext cx="1322710" cy="369332"/>
          </a:xfrm>
          <a:prstGeom prst="rect">
            <a:avLst/>
          </a:prstGeom>
          <a:solidFill>
            <a:srgbClr val="FFFFFF">
              <a:alpha val="50000"/>
            </a:srgb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WISE 3.4μm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3273814" y="4452707"/>
            <a:ext cx="1322710" cy="369332"/>
          </a:xfrm>
          <a:prstGeom prst="rect">
            <a:avLst/>
          </a:prstGeom>
          <a:solidFill>
            <a:srgbClr val="FFFFFF">
              <a:alpha val="50000"/>
            </a:srgb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WISE 4.6μm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5196633" y="4448520"/>
            <a:ext cx="1264439" cy="369332"/>
          </a:xfrm>
          <a:prstGeom prst="rect">
            <a:avLst/>
          </a:prstGeom>
          <a:solidFill>
            <a:srgbClr val="FFFFFF">
              <a:alpha val="50000"/>
            </a:srgb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WISE 12μm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7180534" y="4427400"/>
            <a:ext cx="1264439" cy="369332"/>
          </a:xfrm>
          <a:prstGeom prst="rect">
            <a:avLst/>
          </a:prstGeom>
          <a:solidFill>
            <a:srgbClr val="FFFFFF">
              <a:alpha val="50000"/>
            </a:srgb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WISE 22μm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85365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05-14 at 2.45.0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8962" y="166438"/>
            <a:ext cx="1845325" cy="1828800"/>
          </a:xfrm>
          <a:prstGeom prst="rect">
            <a:avLst/>
          </a:prstGeom>
        </p:spPr>
      </p:pic>
      <p:pic>
        <p:nvPicPr>
          <p:cNvPr id="3" name="Picture 2" descr="Screen Shot 2015-05-14 at 2.44.5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1889" y="166438"/>
            <a:ext cx="1834275" cy="1828800"/>
          </a:xfrm>
          <a:prstGeom prst="rect">
            <a:avLst/>
          </a:prstGeom>
        </p:spPr>
      </p:pic>
      <p:pic>
        <p:nvPicPr>
          <p:cNvPr id="4" name="Picture 3" descr="Screen Shot 2015-05-14 at 2.44.46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3929" y="166438"/>
            <a:ext cx="1834275" cy="1828800"/>
          </a:xfrm>
          <a:prstGeom prst="rect">
            <a:avLst/>
          </a:prstGeom>
        </p:spPr>
      </p:pic>
      <p:pic>
        <p:nvPicPr>
          <p:cNvPr id="5" name="Picture 4" descr="Screen Shot 2015-05-14 at 2.44.35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165" y="166438"/>
            <a:ext cx="1839817" cy="1828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17165" y="179390"/>
            <a:ext cx="1322710" cy="369332"/>
          </a:xfrm>
          <a:prstGeom prst="rect">
            <a:avLst/>
          </a:prstGeom>
          <a:solidFill>
            <a:srgbClr val="FFFFFF">
              <a:alpha val="50000"/>
            </a:srgb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WISE 3.4μm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709070" y="183577"/>
            <a:ext cx="1322710" cy="369332"/>
          </a:xfrm>
          <a:prstGeom prst="rect">
            <a:avLst/>
          </a:prstGeom>
          <a:solidFill>
            <a:srgbClr val="FFFFFF">
              <a:alpha val="50000"/>
            </a:srgb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WISE 4.6μm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631889" y="179390"/>
            <a:ext cx="1264439" cy="369332"/>
          </a:xfrm>
          <a:prstGeom prst="rect">
            <a:avLst/>
          </a:prstGeom>
          <a:solidFill>
            <a:srgbClr val="FFFFFF">
              <a:alpha val="50000"/>
            </a:srgb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WISE 12μm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615790" y="158270"/>
            <a:ext cx="1264439" cy="369332"/>
          </a:xfrm>
          <a:prstGeom prst="rect">
            <a:avLst/>
          </a:prstGeom>
          <a:solidFill>
            <a:srgbClr val="FFFFFF">
              <a:alpha val="50000"/>
            </a:srgb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WISE 22μm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46626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Screen Shot 2015-05-14 at 8.56.2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4564" y="2125012"/>
            <a:ext cx="1828800" cy="1828800"/>
          </a:xfrm>
          <a:prstGeom prst="rect">
            <a:avLst/>
          </a:prstGeom>
        </p:spPr>
      </p:pic>
      <p:pic>
        <p:nvPicPr>
          <p:cNvPr id="2" name="Picture 1" descr="Screen Shot 2015-05-14 at 8.40.2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4336" y="165100"/>
            <a:ext cx="1833014" cy="1828800"/>
          </a:xfrm>
          <a:prstGeom prst="rect">
            <a:avLst/>
          </a:prstGeom>
        </p:spPr>
      </p:pic>
      <p:pic>
        <p:nvPicPr>
          <p:cNvPr id="3" name="Picture 2" descr="Screen Shot 2015-05-14 at 8.40.29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3747" y="165100"/>
            <a:ext cx="1833014" cy="1828800"/>
          </a:xfrm>
          <a:prstGeom prst="rect">
            <a:avLst/>
          </a:prstGeom>
        </p:spPr>
      </p:pic>
      <p:pic>
        <p:nvPicPr>
          <p:cNvPr id="4" name="Picture 3" descr="Screen Shot 2015-05-14 at 8.40.40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6136" y="165100"/>
            <a:ext cx="1837228" cy="1828800"/>
          </a:xfrm>
          <a:prstGeom prst="rect">
            <a:avLst/>
          </a:prstGeom>
        </p:spPr>
      </p:pic>
      <p:pic>
        <p:nvPicPr>
          <p:cNvPr id="5" name="Picture 4" descr="Screen Shot 2015-05-14 at 8.40.50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1700" y="149225"/>
            <a:ext cx="1816188" cy="1828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489075" y="162177"/>
            <a:ext cx="1322710" cy="369332"/>
          </a:xfrm>
          <a:prstGeom prst="rect">
            <a:avLst/>
          </a:prstGeom>
          <a:solidFill>
            <a:srgbClr val="FFFFFF">
              <a:alpha val="50000"/>
            </a:srgb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WISE 3.4μm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444875" y="166364"/>
            <a:ext cx="1322710" cy="369332"/>
          </a:xfrm>
          <a:prstGeom prst="rect">
            <a:avLst/>
          </a:prstGeom>
          <a:solidFill>
            <a:srgbClr val="FFFFFF">
              <a:alpha val="50000"/>
            </a:srgb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WISE 4.6μm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352011" y="162177"/>
            <a:ext cx="1264439" cy="369332"/>
          </a:xfrm>
          <a:prstGeom prst="rect">
            <a:avLst/>
          </a:prstGeom>
          <a:solidFill>
            <a:srgbClr val="FFFFFF">
              <a:alpha val="50000"/>
            </a:srgb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WISE 12μm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251700" y="141057"/>
            <a:ext cx="1264439" cy="369332"/>
          </a:xfrm>
          <a:prstGeom prst="rect">
            <a:avLst/>
          </a:prstGeom>
          <a:solidFill>
            <a:srgbClr val="FFFFFF">
              <a:alpha val="50000"/>
            </a:srgb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WISE 22μm</a:t>
            </a:r>
            <a:endParaRPr lang="en-US" dirty="0"/>
          </a:p>
        </p:txBody>
      </p:sp>
      <p:pic>
        <p:nvPicPr>
          <p:cNvPr id="10" name="Picture 9" descr="Screen Shot 2015-05-14 at 8.45.01 PM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4336" y="2137712"/>
            <a:ext cx="3742425" cy="3585556"/>
          </a:xfrm>
          <a:prstGeom prst="rect">
            <a:avLst/>
          </a:prstGeom>
        </p:spPr>
      </p:pic>
      <p:pic>
        <p:nvPicPr>
          <p:cNvPr id="11" name="Picture 10" descr="Screen Shot 2015-05-14 at 8.47.27 PM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4162" y="3964318"/>
            <a:ext cx="1823803" cy="1828800"/>
          </a:xfrm>
          <a:prstGeom prst="rect">
            <a:avLst/>
          </a:prstGeom>
        </p:spPr>
      </p:pic>
      <p:pic>
        <p:nvPicPr>
          <p:cNvPr id="12" name="Picture 11" descr="Screen Shot 2015-05-14 at 8.47.15 PM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3356" y="2125012"/>
            <a:ext cx="1828800" cy="18288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531693" y="2178274"/>
            <a:ext cx="3172392" cy="369332"/>
          </a:xfrm>
          <a:prstGeom prst="rect">
            <a:avLst/>
          </a:prstGeom>
          <a:solidFill>
            <a:srgbClr val="FFFFFF">
              <a:alpha val="59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SDSS image                 NSA-18266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375348" y="2131216"/>
            <a:ext cx="1262973" cy="369332"/>
          </a:xfrm>
          <a:prstGeom prst="rect">
            <a:avLst/>
          </a:prstGeom>
          <a:solidFill>
            <a:srgbClr val="FFFFFF">
              <a:alpha val="53000"/>
            </a:srgb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MIPS 24μm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7268265" y="2125012"/>
            <a:ext cx="1390337" cy="369332"/>
          </a:xfrm>
          <a:prstGeom prst="rect">
            <a:avLst/>
          </a:prstGeom>
          <a:solidFill>
            <a:srgbClr val="FFFFFF">
              <a:alpha val="49000"/>
            </a:srgb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Model 24μm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6274162" y="3978050"/>
            <a:ext cx="1571689" cy="369332"/>
          </a:xfrm>
          <a:prstGeom prst="rect">
            <a:avLst/>
          </a:prstGeom>
          <a:solidFill>
            <a:srgbClr val="FFFFFF">
              <a:alpha val="49000"/>
            </a:srgb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Residual 24μm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87850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ll_sizesfr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02" t="5924" r="59622" b="64561"/>
          <a:stretch/>
        </p:blipFill>
        <p:spPr>
          <a:xfrm>
            <a:off x="3461653" y="546244"/>
            <a:ext cx="2153305" cy="1939002"/>
          </a:xfrm>
          <a:prstGeom prst="rect">
            <a:avLst/>
          </a:prstGeom>
        </p:spPr>
      </p:pic>
      <p:pic>
        <p:nvPicPr>
          <p:cNvPr id="8" name="Picture 7" descr="all_sizesfr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52" t="59052" r="59675" b="8709"/>
          <a:stretch/>
        </p:blipFill>
        <p:spPr>
          <a:xfrm>
            <a:off x="3404503" y="2408184"/>
            <a:ext cx="2210455" cy="212252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907085" y="485166"/>
            <a:ext cx="23979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Garamond"/>
                <a:cs typeface="Garamond"/>
              </a:rPr>
              <a:t>(c) Cluster observations (Finn+2016)</a:t>
            </a:r>
            <a:endParaRPr lang="en-US" sz="1200" dirty="0">
              <a:latin typeface="Garamond"/>
              <a:cs typeface="Garamond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525153" y="503113"/>
            <a:ext cx="2381932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Garamond"/>
                <a:cs typeface="Garamond"/>
              </a:rPr>
              <a:t>(b) Semi</a:t>
            </a:r>
            <a:r>
              <a:rPr lang="en-US" sz="1200" dirty="0" smtClean="0">
                <a:latin typeface="Garamond"/>
                <a:cs typeface="Garamond"/>
              </a:rPr>
              <a:t>-analytic </a:t>
            </a:r>
            <a:r>
              <a:rPr lang="en-US" sz="1200" dirty="0" smtClean="0">
                <a:latin typeface="Garamond"/>
                <a:cs typeface="Garamond"/>
              </a:rPr>
              <a:t>Models (Xie</a:t>
            </a:r>
            <a:r>
              <a:rPr lang="en-US" sz="1200" dirty="0" smtClean="0">
                <a:latin typeface="Garamond"/>
                <a:cs typeface="Garamond"/>
              </a:rPr>
              <a:t>+</a:t>
            </a:r>
            <a:r>
              <a:rPr lang="en-US" sz="1200" dirty="0" smtClean="0">
                <a:latin typeface="Garamond"/>
                <a:cs typeface="Garamond"/>
              </a:rPr>
              <a:t>2016) </a:t>
            </a:r>
            <a:endParaRPr lang="en-US" sz="1200" dirty="0">
              <a:latin typeface="Garamond"/>
              <a:cs typeface="Garamond"/>
            </a:endParaRPr>
          </a:p>
        </p:txBody>
      </p:sp>
      <p:pic>
        <p:nvPicPr>
          <p:cNvPr id="14" name="Picture 13" descr="size_stellarmass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93" r="6450" b="3945"/>
          <a:stretch/>
        </p:blipFill>
        <p:spPr>
          <a:xfrm>
            <a:off x="5946291" y="782585"/>
            <a:ext cx="2210719" cy="3657600"/>
          </a:xfrm>
          <a:prstGeom prst="rect">
            <a:avLst/>
          </a:prstGeom>
        </p:spPr>
      </p:pic>
      <p:pic>
        <p:nvPicPr>
          <p:cNvPr id="2" name="Picture 1" descr="Hirschmann_2014_fig2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7" y="1191370"/>
            <a:ext cx="3450336" cy="258775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85327" y="1003562"/>
            <a:ext cx="2819176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Garamond"/>
                <a:cs typeface="Garamond"/>
              </a:rPr>
              <a:t>(a) Semi</a:t>
            </a:r>
            <a:r>
              <a:rPr lang="en-US" sz="1200" dirty="0" smtClean="0">
                <a:latin typeface="Garamond"/>
                <a:cs typeface="Garamond"/>
              </a:rPr>
              <a:t>-analytic </a:t>
            </a:r>
            <a:r>
              <a:rPr lang="en-US" sz="1200" dirty="0" smtClean="0">
                <a:latin typeface="Garamond"/>
                <a:cs typeface="Garamond"/>
              </a:rPr>
              <a:t>Models (Hirschman+2014) </a:t>
            </a:r>
            <a:endParaRPr lang="en-US" sz="1200" dirty="0">
              <a:latin typeface="Garamond"/>
              <a:cs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14466452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J132256.47+281859.1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41" t="26667" r="27703" b="26518"/>
          <a:stretch/>
        </p:blipFill>
        <p:spPr>
          <a:xfrm>
            <a:off x="457201" y="2042160"/>
            <a:ext cx="3402957" cy="3657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62988" y="2047947"/>
            <a:ext cx="3407666" cy="420758"/>
          </a:xfrm>
          <a:prstGeom prst="rect">
            <a:avLst/>
          </a:prstGeom>
          <a:solidFill>
            <a:srgbClr val="FFFFFF">
              <a:alpha val="59000"/>
            </a:srgb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SDSS image             NSA-88353</a:t>
            </a:r>
            <a:endParaRPr lang="en-US" dirty="0"/>
          </a:p>
        </p:txBody>
      </p:sp>
      <p:pic>
        <p:nvPicPr>
          <p:cNvPr id="5" name="Picture 4" descr="Screen Shot 2016-11-07 at 7.42.2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4036" y="3870960"/>
            <a:ext cx="1823975" cy="1828800"/>
          </a:xfrm>
          <a:prstGeom prst="rect">
            <a:avLst/>
          </a:prstGeom>
        </p:spPr>
      </p:pic>
      <p:pic>
        <p:nvPicPr>
          <p:cNvPr id="6" name="Picture 5" descr="Screen Shot 2016-11-07 at 7.42.08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5396" y="3870960"/>
            <a:ext cx="1828800" cy="1828800"/>
          </a:xfrm>
          <a:prstGeom prst="rect">
            <a:avLst/>
          </a:prstGeom>
        </p:spPr>
      </p:pic>
      <p:pic>
        <p:nvPicPr>
          <p:cNvPr id="7" name="Picture 6" descr="Screen Shot 2016-11-07 at 7.41.52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3876" y="2052320"/>
            <a:ext cx="1833651" cy="1828800"/>
          </a:xfrm>
          <a:prstGeom prst="rect">
            <a:avLst/>
          </a:prstGeom>
        </p:spPr>
      </p:pic>
      <p:pic>
        <p:nvPicPr>
          <p:cNvPr id="8" name="Picture 7" descr="Screen Shot 2016-11-07 at 7.41.39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5720" y="2052320"/>
            <a:ext cx="1828800" cy="18288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106230" y="2057724"/>
            <a:ext cx="1322710" cy="369332"/>
          </a:xfrm>
          <a:prstGeom prst="rect">
            <a:avLst/>
          </a:prstGeom>
          <a:solidFill>
            <a:srgbClr val="FFFFFF">
              <a:alpha val="50000"/>
            </a:srgb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WISE 3.4μm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944706" y="2042160"/>
            <a:ext cx="1322710" cy="369332"/>
          </a:xfrm>
          <a:prstGeom prst="rect">
            <a:avLst/>
          </a:prstGeom>
          <a:solidFill>
            <a:srgbClr val="FFFFFF">
              <a:alpha val="50000"/>
            </a:srgb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WISE 4.6μm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163286" y="3886524"/>
            <a:ext cx="1264439" cy="369332"/>
          </a:xfrm>
          <a:prstGeom prst="rect">
            <a:avLst/>
          </a:prstGeom>
          <a:solidFill>
            <a:srgbClr val="FFFFFF">
              <a:alpha val="50000"/>
            </a:srgb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WISE 12μm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987261" y="3870960"/>
            <a:ext cx="1264439" cy="369332"/>
          </a:xfrm>
          <a:prstGeom prst="rect">
            <a:avLst/>
          </a:prstGeom>
          <a:solidFill>
            <a:srgbClr val="FFFFFF">
              <a:alpha val="50000"/>
            </a:srgb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WISE 22μm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22997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4832</TotalTime>
  <Words>277</Words>
  <Application>Microsoft Macintosh PowerPoint</Application>
  <PresentationFormat>On-screen Show (4:3)</PresentationFormat>
  <Paragraphs>79</Paragraphs>
  <Slides>11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Siena College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Rose Finn</dc:creator>
  <cp:lastModifiedBy>Rose Finn</cp:lastModifiedBy>
  <cp:revision>52</cp:revision>
  <dcterms:created xsi:type="dcterms:W3CDTF">2015-05-14T14:59:15Z</dcterms:created>
  <dcterms:modified xsi:type="dcterms:W3CDTF">2016-11-14T16:39:39Z</dcterms:modified>
</cp:coreProperties>
</file>